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1" r:id="rId3"/>
    <p:sldId id="308" r:id="rId4"/>
    <p:sldId id="302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49"/>
    <a:srgbClr val="FE5542"/>
    <a:srgbClr val="FB786E"/>
    <a:srgbClr val="FE4900"/>
    <a:srgbClr val="FF5E49"/>
    <a:srgbClr val="F7B28D"/>
    <a:srgbClr val="FFB08C"/>
    <a:srgbClr val="FFBAA4"/>
    <a:srgbClr val="FC8669"/>
    <a:srgbClr val="FA9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78"/>
    <p:restoredTop sz="95853"/>
  </p:normalViewPr>
  <p:slideViewPr>
    <p:cSldViewPr snapToGrid="0">
      <p:cViewPr varScale="1">
        <p:scale>
          <a:sx n="108" d="100"/>
          <a:sy n="108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DFDC5-A4E9-C644-85E7-2D3124C89D98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7AAA5-366B-AD4C-BD62-307E5961B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6998-3D74-EF71-1356-F9B6B2626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D7406-ADCD-854F-D71C-CD554B19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AB9E9-8003-8B6E-21BF-FBE1AD14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4FD1D-AAA7-AA2D-F300-775E11556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65D1C-2504-7079-3C69-005E250D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4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E938-93AB-4EFB-7B08-FCF595088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65B84-C592-9727-0096-C045940B4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9EE45-A33A-A085-BF18-BA294C1E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35826-D8BD-242A-2600-756C055F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CE65D-5ECF-D6FA-AAC0-FE878426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5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BE11E-49F5-DC6C-8EF0-4880C3298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473D4-A76D-C865-3EA8-C839A076B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701D-B3DB-6A62-333A-3E254F85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1EC59-1BAF-4510-4940-A3DABBD2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94B5-C962-3CF8-1AE4-CF50E5D9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5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B682-5E4F-E979-D0BF-53C20877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22FD9-BEA3-A60A-02BE-FDFE01D35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E27D3-F013-1EB1-DBD9-489D7A05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76F82-B186-6C03-8391-BD7D136E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AC145-C3F0-34FA-8597-C2DDD6F3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1F5B-861C-EF0A-EB29-D6DFD56D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04313-F0D4-F808-5DCE-A5D69B92B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BCDEB-1CC9-060D-4414-BBC1843A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6B2C-0B05-04E2-715D-E7C107B8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7E7CF-C26E-3592-F5F7-42452EF4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7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D989-91E3-8DBB-457A-59CAD35C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804F-DBB6-3DDA-83EE-1A0FC1FD3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AAE1A-08B8-C0C2-FA80-DBB1DFE1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ABE1-8808-037E-FC35-DFBA1E00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523DB-F1DD-A8A2-EE40-61DCF3F9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27584-77F0-720F-7412-DC1C8365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1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B60D-D713-75F1-A53A-600F58ED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C43A8-8B02-0E28-D886-838F53EEA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BAA7A-11E1-74E2-5139-09AF9C63F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A98BF-0764-420F-D5DD-B01D591D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5AA3D-0BC7-4144-E0FF-4B98ED680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37875-83B8-9DBE-9873-213ABA0C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C14C8-1D4B-6D75-966F-636AB39C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E1947-1EB3-B714-36C7-07A4011E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4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38E-CFD1-F1A6-BBF7-17C7DA47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C540-1BC5-4D72-5FF2-DA388C48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1FC5F-B9BF-5DAE-1ED5-F9906127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28038-AFA0-F662-6192-49D78264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E3DEB-1EBE-E6E5-BC65-ED4D7FFC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7B853-DA55-61C8-B6DD-FDFCD94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8AAC9-2826-26D4-2292-BFB85DAD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4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DAAF-3B1B-885B-5285-CBCABE73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9155-8B1E-9DA0-1B10-8DED3831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825C8-2F05-EF2A-A65A-BE1F77D1C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2372D-2C45-D5F4-8B32-82D890EA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0FEE2-24A3-38C1-E139-203C5F26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6A1AE-749B-0470-891B-C0B6532D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2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AA47-004D-71CF-BC5E-8893DDEE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0EF40-228F-BCB3-C149-FD1879336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5C6E1-DB2E-3EA1-ABD0-C457F46AC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AF8DA-E51D-710B-C1C9-0BC77872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0B0FF-682D-7582-78F9-8779776B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53F79-2FE8-B8FF-25DF-5508A32B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4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DAB96-0DB2-43C9-6FC8-874617F5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15451-8037-14C1-2778-31AC24B4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53DD-9F77-169F-8430-BDB6D9566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ED69-5DAF-1A48-84D4-05483F0ADA4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D7858-C10A-CAD0-BE1F-EEA21C278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C9B1-3F01-EF04-FFF6-BFDC92F94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hedweb.com/quora/2015.html#nonbiologica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social-media/full-spectrum-superintelligence.pdf" TargetMode="External"/><Relationship Id="rId2" Type="http://schemas.openxmlformats.org/officeDocument/2006/relationships/hyperlink" Target="https://www.hedweb.com/quora/2015.html#conbrainloo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www.hedweb.com/social-media/paradise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materialism" TargetMode="External"/><Relationship Id="rId2" Type="http://schemas.openxmlformats.org/officeDocument/2006/relationships/hyperlink" Target="https://www.physicalis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physicalideal" TargetMode="External"/><Relationship Id="rId2" Type="http://schemas.openxmlformats.org/officeDocument/2006/relationships/hyperlink" Target="https://www.physicalis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galileoserror" TargetMode="External"/><Relationship Id="rId2" Type="http://schemas.openxmlformats.org/officeDocument/2006/relationships/hyperlink" Target="https://www.physicalis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nonmat" TargetMode="External"/><Relationship Id="rId2" Type="http://schemas.openxmlformats.org/officeDocument/2006/relationships/hyperlink" Target="https://www.physicalism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www.hedweb.com/quora/2015.html#conpredic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distort" TargetMode="External"/><Relationship Id="rId2" Type="http://schemas.openxmlformats.org/officeDocument/2006/relationships/hyperlink" Target="https://www.hedweb.com/quora/2015.html#categoriz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hedweb.com/quora/2015.html#currentai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intelligence-explosion.com/parable.html" TargetMode="External"/><Relationship Id="rId2" Type="http://schemas.openxmlformats.org/officeDocument/2006/relationships/hyperlink" Target="https://www.hedweb.com/quora/2015.html#psychedelic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dweb.com/quora/2015.html#quantummind" TargetMode="External"/><Relationship Id="rId2" Type="http://schemas.openxmlformats.org/officeDocument/2006/relationships/hyperlink" Target="https://www.physicalism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99000">
              <a:srgbClr val="0015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structure with dots&#10;&#10;Description automatically generated">
            <a:extLst>
              <a:ext uri="{FF2B5EF4-FFF2-40B4-BE49-F238E27FC236}">
                <a16:creationId xmlns:a16="http://schemas.microsoft.com/office/drawing/2014/main" id="{6EFC514E-4B30-59C9-A4A0-28C2936B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3784E-8FF1-B426-71CC-135F0ED3D089}"/>
              </a:ext>
            </a:extLst>
          </p:cNvPr>
          <p:cNvSpPr txBox="1"/>
          <p:nvPr/>
        </p:nvSpPr>
        <p:spPr>
          <a:xfrm>
            <a:off x="283420" y="672921"/>
            <a:ext cx="9526505" cy="14219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Extending The Hedonistic Imperative Beyond Biology</a:t>
            </a:r>
            <a:r>
              <a:rPr lang="en-US" sz="44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 </a:t>
            </a:r>
            <a:endParaRPr kumimoji="0" lang="en-GB" sz="4400" b="1" i="0" u="none" strike="noStrike" kern="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uLnTx/>
              <a:uFillTx/>
              <a:latin typeface="Cairo" pitchFamily="2" charset="-78"/>
              <a:ea typeface="Rubik"/>
              <a:cs typeface="Cairo" pitchFamily="2" charset="-78"/>
              <a:sym typeface="Rubi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827F4D-F875-737D-2346-9B4ED51C1BCB}"/>
              </a:ext>
            </a:extLst>
          </p:cNvPr>
          <p:cNvSpPr txBox="1"/>
          <p:nvPr/>
        </p:nvSpPr>
        <p:spPr>
          <a:xfrm>
            <a:off x="378090" y="3297639"/>
            <a:ext cx="6844643" cy="224676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by David Pearce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dave@hedweb.com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hedweb.com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Machine Consciousness Conference Berkeley, May 2026.</a:t>
            </a:r>
            <a:endParaRPr kumimoji="0" lang="en-GB" u="none" strike="noStrike" kern="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uLnTx/>
              <a:uFillTx/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2478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900958" y="162978"/>
            <a:ext cx="9149994" cy="14219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z="3200" spc="0" dirty="0">
                <a:effectLst/>
                <a:sym typeface="Rubik"/>
              </a:rPr>
              <a:t>CAN FUTURISTIC NON-BIOLOGICAL QUANTUM COMPUTERS SUPPORT MINDS ENDOWED WITH A PLEASURE-PAIN AXIS?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73913" y="1896769"/>
            <a:ext cx="7046071" cy="20621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Maybe.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2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But probably not: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2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https://www.hedweb.com/quora/2015.html#nonbiological</a:t>
            </a:r>
            <a:endParaRPr lang="en-US" sz="32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F3320-4010-401D-A081-938F43B9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897" y="1924020"/>
            <a:ext cx="4374508" cy="43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5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185044" y="126644"/>
            <a:ext cx="10365782" cy="169892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z="3200" spc="0" dirty="0">
                <a:effectLst/>
                <a:sym typeface="Rubik"/>
              </a:rPr>
              <a:t>AVOIDING ETHICAL CATASTROPHES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So what about non-carbon persons?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What about extending the Hedonistic Imperative beyond biology?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244454" y="1802366"/>
            <a:ext cx="7711605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Most people talk nonsense about consciousness.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As yet, there are no true "experts", mostly just bad philosophizing.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BUT the principle of mediocrity suggests that </a:t>
            </a:r>
            <a:r>
              <a:rPr lang="en-US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I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probably talk nonsense too.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So believe what I say about digital zombies and the non-classicality of phenomenal binding ONLY if-and-when a "Schrödinger's neurons" conjecture  is vindicated by experiment, i.e. if-and-when molecular matter-wave interferometry  confirms a perfect structural match between our phenomenally-bound minds and the underlying physics.  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Beware moral catastrophes born of bad 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philosophising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and bad background assumptions and presuppositions.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What does "playing safe" entail?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https://www.hedweb.com/quora/2015.html#conbrainlook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https://www.hedweb.com/social-media/full-spectrum-superintelligence.pdf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https://www.hedweb.com/social-media/paradise.pdf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324E5B-0EBF-497B-ADE8-48804557C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304" y="2612711"/>
            <a:ext cx="4065901" cy="40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0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99000">
              <a:srgbClr val="0015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structure with dots&#10;&#10;Description automatically generated">
            <a:extLst>
              <a:ext uri="{FF2B5EF4-FFF2-40B4-BE49-F238E27FC236}">
                <a16:creationId xmlns:a16="http://schemas.microsoft.com/office/drawing/2014/main" id="{6EFC514E-4B30-59C9-A4A0-28C2936B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3784E-8FF1-B426-71CC-135F0ED3D089}"/>
              </a:ext>
            </a:extLst>
          </p:cNvPr>
          <p:cNvSpPr txBox="1"/>
          <p:nvPr/>
        </p:nvSpPr>
        <p:spPr>
          <a:xfrm>
            <a:off x="580271" y="333877"/>
            <a:ext cx="5740629" cy="45797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TOWARDS THE WELL-BEING OF ALL SENTIENCE IN OUR FORWARD LIGHT-CONE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endParaRPr lang="en-US" sz="44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" pitchFamily="2" charset="-78"/>
              <a:ea typeface="Rubik"/>
              <a:cs typeface="Cairo" pitchFamily="2" charset="-78"/>
              <a:sym typeface="Rubik"/>
            </a:endParaRP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endParaRPr lang="en-US" sz="44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" pitchFamily="2" charset="-78"/>
              <a:ea typeface="Rubik"/>
              <a:cs typeface="Cairo" pitchFamily="2" charset="-78"/>
              <a:sym typeface="Rubik"/>
            </a:endParaRP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THE END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David Pearce 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dave@hedweb.com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https://www.hedweb.com</a:t>
            </a:r>
          </a:p>
        </p:txBody>
      </p:sp>
    </p:spTree>
    <p:extLst>
      <p:ext uri="{BB962C8B-B14F-4D97-AF65-F5344CB8AC3E}">
        <p14:creationId xmlns:p14="http://schemas.microsoft.com/office/powerpoint/2010/main" val="63322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168057" y="67633"/>
            <a:ext cx="9947587" cy="10895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z="3600" spc="0" dirty="0">
                <a:effectLst/>
                <a:sym typeface="Rubik"/>
              </a:rPr>
              <a:t>THE KEY BACKGROUND ASSUMPTION (1)</a:t>
            </a:r>
          </a:p>
          <a:p>
            <a:pPr algn="ctr"/>
            <a:r>
              <a:rPr lang="en-US" sz="3600" spc="0" dirty="0">
                <a:effectLst/>
                <a:sym typeface="Rubik"/>
              </a:rPr>
              <a:t>PHYSICALISM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204841" y="1163080"/>
            <a:ext cx="815873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Physicalism is a conceptual framework for understanding the world.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No "strong" emergence.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Two types of physicalism: materialist physicalism and non-materialist physicalism.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Physicalists of both 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flavours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agree that: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(1) only the physical is real;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(2) only the physical has causal power;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(3) vitalism is false; all functional-teleological talk must be cashed out to fundamental physics.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All computational-functional talk must be reducible to fundamental physics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All the “special sciences” (chemistry, molecular biology, 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etc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) reduce to physics;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(4) no “element of reality” is missing from the mathematical formalism of physics, more strictly, the currently elusive TOE beyond the Standard Model that unites quantum field theory (QFT) and General Relativity.</a:t>
            </a:r>
            <a:endParaRPr lang="ru-RU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ru-RU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physicalism.com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https://www.hedweb.com/quora/2015.html#materialism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6DE9AE-C760-4ED4-9C80-CA9A38111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713" y="1353187"/>
            <a:ext cx="3667540" cy="42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630337" y="146233"/>
            <a:ext cx="10619157" cy="12557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z="2800" spc="0" dirty="0">
                <a:effectLst/>
                <a:sym typeface="Rubik"/>
              </a:rPr>
              <a:t>THE KEY BACKGROUND ASSUMPTION (2)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MATERIALIST PHYSICALISM vs NON-MATERIALIST PHYSICALISM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99192" y="1586335"/>
            <a:ext cx="7157314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1) Materialist physicalism proposes that the mysterious "fire" in the equations, the essence of the physical, is </a:t>
            </a:r>
            <a:r>
              <a:rPr lang="en-US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non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-experiential.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2) Non-materialist physicalism drops this metaphysical assumption. Non-materialist physicalism proposes that the "fire" in the equations, the essence of the physical, is experiential.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intrinsic nature of the world's fundamental quantum fields doesn't differ inside and outside the head.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Phenomenal binding, not consciousness per se, makes biological animal minds special. 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physicalism.com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https://www.hedweb.com/quora/2015.html#physicalideal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426185-5F94-474B-BA0B-B9FB53D4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710" y="1439832"/>
            <a:ext cx="3287669" cy="46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5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798734" y="81962"/>
            <a:ext cx="9573040" cy="5355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z="3200" spc="0" dirty="0">
                <a:effectLst/>
                <a:sym typeface="Rubik"/>
              </a:rPr>
              <a:t>TOWARDS A SCIENCE OF CONSCIOUSNESS</a:t>
            </a:r>
            <a:endParaRPr lang="en-GB" sz="3200" b="0" spc="0" dirty="0"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19213" y="662285"/>
            <a:ext cx="7885228" cy="600164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Any adequate scientific theory of consciousness must be: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(1) physicalist;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and solve or dissolve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(2) The Hard Problem of consciousness (cf. Levine's "explanatory gap"), 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(3) The phenomenal binding problem,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(4) The problem of causal-functional efficacy,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(5) The palette problem,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AND make truly (6) novel, (7) precise, (8) experimentally falsifiable predictions that (9) proponents AND (10) critics agree will (dis)confirm the conjecture.</a:t>
            </a: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physicalism.com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https://www.hedweb.com/quora/2015.html#galileoserror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318" name="Рисунок 317">
            <a:extLst>
              <a:ext uri="{FF2B5EF4-FFF2-40B4-BE49-F238E27FC236}">
                <a16:creationId xmlns:a16="http://schemas.microsoft.com/office/drawing/2014/main" id="{A89DEB77-8560-44EC-9267-F4BFACB0A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274" y="794359"/>
            <a:ext cx="3378263" cy="50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798734" y="81961"/>
            <a:ext cx="9149994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GB" spc="0" dirty="0">
                <a:effectLst/>
                <a:sym typeface="Rubik"/>
              </a:rPr>
              <a:t>Non-Materialist Physicalism</a:t>
            </a:r>
          </a:p>
          <a:p>
            <a:pPr algn="ctr"/>
            <a:r>
              <a:rPr lang="en-GB" spc="0" dirty="0">
                <a:effectLst/>
                <a:sym typeface="Rubik"/>
              </a:rPr>
              <a:t>satisfies desiderata 1-10</a:t>
            </a:r>
            <a:endParaRPr lang="en-GB" b="0" spc="0" dirty="0"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79074" y="1232767"/>
            <a:ext cx="7526963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intrinsic nature argument solves: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2) The Hard Problem, 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3) The phenomenal binding problem,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4) The problem of causal-functional efficacy,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5) The palette problem,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AND yields experimentally falsifiable, wildly implausible predictions (5-10) (cf. "Schrödinger's neurons") </a:t>
            </a: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physicalism.com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https://www.hedweb.com/quora/2015.html#nonmat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https://www.hedweb.com/quora/2015.html#conpredicts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382C52-444D-4C58-A182-006B11BD1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350" y="1243388"/>
            <a:ext cx="3933935" cy="39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1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921545" y="60545"/>
            <a:ext cx="9391244" cy="14219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pc="0" dirty="0">
                <a:effectLst/>
                <a:sym typeface="Rubik"/>
              </a:rPr>
              <a:t>PHENOMENAL BINDING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The Computational Superpower of Animal Nervous Systems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17386" y="1281701"/>
            <a:ext cx="8080909" cy="455368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(cf. simultanagnosia, integrative agnosia,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akinetopsia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astereognosia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(tactile agnosia),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somatoparaphrenia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and other rare binding disorders and deficits)</a:t>
            </a: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Phenomenal binding confers access to the realm of mind and the empirical world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Direct realists call their egocentric empirical world-simulations "perception"</a:t>
            </a: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https://www.hedweb.com/quora/2015.html#categorize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https://www.hedweb.com/quora/2015.html#distort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7F6423-706D-43C6-A37E-A578B684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459" y="1278323"/>
            <a:ext cx="3454422" cy="51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4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921545" y="60545"/>
            <a:ext cx="9149994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pc="0" dirty="0">
                <a:effectLst/>
                <a:sym typeface="Rubik"/>
              </a:rPr>
              <a:t>THE INVINCIBLE IGNORANCE OF DIGITAL ZOMBIES (1)</a:t>
            </a:r>
            <a:endParaRPr lang="en-US" sz="2800" spc="0" dirty="0"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176274" y="1381921"/>
            <a:ext cx="8117180" cy="49192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Phenomenal binding is non-classical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Digital mind is an oxymoron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The insentience of AIs run on our classical machines is architecturally hardwired.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No phenomenal binding = no mind.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In a fundamentally quantum world, decoherence makes otherwise impossible digital computing physically feasible AND simultaneously precludes LLMs, implementations of classical Turing machines (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etc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) from ever supporting phenomenally bound subjects of experience - minds who can access the empirical realm. </a:t>
            </a:r>
          </a:p>
          <a:p>
            <a:pPr lvl="0">
              <a:buClr>
                <a:srgbClr val="000000"/>
              </a:buClr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https://www.hedweb.com/quora/2015.html#currentai</a:t>
            </a:r>
            <a:endParaRPr lang="en-US" sz="24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21F1D4-0B5B-422D-9F81-85B205550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323" y="1274120"/>
            <a:ext cx="3764041" cy="37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7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921545" y="60545"/>
            <a:ext cx="9149994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pc="0" dirty="0">
                <a:effectLst/>
                <a:sym typeface="Rubik"/>
              </a:rPr>
              <a:t>THE INVINCIBLE IGNORANCE OF DIGITAL ZOMBIES (2)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98083" y="1185597"/>
            <a:ext cx="7158218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The effectively discrete, decohered 1s and 0s of a classical Turing machine or a LLM (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etc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) can never spawn a unified mind, i.e. a phenomenally-bound subject of experience.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Digital computers can function only </a:t>
            </a:r>
            <a:r>
              <a:rPr lang="en-US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because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they are not phenomenally-bound subjects of experience. We are creating alien intelligences, and soon quasi-superintelligences, but not alien minds.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A putative "whole-brain emulation" run on a classical digital computer is just a micro-experiential zombie. 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Phenomenal binding is the computational superpower of animal nervous systems.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Phenomenal binding grants access to the empirical realm that our machines can never penetrate.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* Billions of alien state-spaces of experience await exploration by 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neurochipped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, AI-augmented biological </a:t>
            </a:r>
            <a:r>
              <a:rPr lang="en-US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superminds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. 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https://www.hedweb.com/quora/2015.html#psychedelics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https://www.biointelligence-explosion.com/parable.html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36CF1A-1A87-4F83-8F0E-11BD64823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336" y="1238940"/>
            <a:ext cx="4416427" cy="44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7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921545" y="60545"/>
            <a:ext cx="9149994" cy="18097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algn="ctr"/>
            <a:r>
              <a:rPr lang="en-US" spc="0" dirty="0">
                <a:effectLst/>
                <a:sym typeface="Rubik"/>
              </a:rPr>
              <a:t>QUANTUM MIND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So how do we do it?  </a:t>
            </a:r>
          </a:p>
          <a:p>
            <a:pPr algn="ctr"/>
            <a:r>
              <a:rPr lang="en-US" sz="2800" spc="0" dirty="0">
                <a:effectLst/>
                <a:sym typeface="Rubik"/>
              </a:rPr>
              <a:t>No new physics: just the unitary Schrödinger dynamics. 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AC637E60-04E0-4162-84D5-0C9484A40C1D}"/>
              </a:ext>
            </a:extLst>
          </p:cNvPr>
          <p:cNvSpPr txBox="1"/>
          <p:nvPr/>
        </p:nvSpPr>
        <p:spPr>
          <a:xfrm>
            <a:off x="373913" y="1896768"/>
            <a:ext cx="692188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Phenomenal binding via synchrony (a mere restatement of the mystery) is really phenomenal binding via quantum superposition. 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Superpositions are </a:t>
            </a:r>
            <a:r>
              <a:rPr lang="en-US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individual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states, not mere classical aggregates of mind dust.</a:t>
            </a:r>
          </a:p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Quantum decoherence explains phenomenal </a:t>
            </a:r>
            <a:r>
              <a:rPr lang="en-US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un</a:t>
            </a:r>
            <a:r>
              <a:rPr lang="en-US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binding.</a:t>
            </a: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en-US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physicalism.com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https://www.hedweb.com/quora/2015.html#quantummind</a:t>
            </a:r>
            <a:endParaRPr lang="en-US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4ACF8-8AA0-4D02-B33F-61118E9D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093" y="1754888"/>
            <a:ext cx="4478385" cy="44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21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9794</TotalTime>
  <Words>1169</Words>
  <Application>Microsoft Office PowerPoint</Application>
  <PresentationFormat>Широкоэкранный</PresentationFormat>
  <Paragraphs>121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Cairo</vt:lpstr>
      <vt:lpstr>Cairo Light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Unstoppables</dc:creator>
  <cp:lastModifiedBy>Zhenya Kolokoltsova</cp:lastModifiedBy>
  <cp:revision>78</cp:revision>
  <dcterms:created xsi:type="dcterms:W3CDTF">2023-11-06T05:46:22Z</dcterms:created>
  <dcterms:modified xsi:type="dcterms:W3CDTF">2026-05-27T03:54:28Z</dcterms:modified>
</cp:coreProperties>
</file>