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</p:sldIdLst>
  <p:sldSz cx="18288000" cy="10287000"/>
  <p:notesSz cx="6858000" cy="9144000"/>
  <p:embeddedFontLst>
    <p:embeddedFont>
      <p:font typeface="Oswald" charset="1" panose="00000500000000000000"/>
      <p:regular r:id="rId6"/>
      <p:bold r:id="rId7"/>
    </p:embeddedFont>
    <p:embeddedFont>
      <p:font typeface="Raleway" charset="1" panose="020B0503030101060003"/>
      <p:regular r:id="rId8"/>
      <p:bold r:id="rId9"/>
    </p:embeddedFont>
    <p:embeddedFont>
      <p:font typeface="Arimo" charset="1" panose="020B0604020202020204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25" Target="slides/slide1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10247" r="0" b="10247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72311" y="1562026"/>
            <a:ext cx="17543379" cy="475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5"/>
              </a:lnSpc>
            </a:pPr>
            <a:r>
              <a:rPr lang="en-US" b="true" sz="3199" i="false" spc="319">
                <a:solidFill>
                  <a:srgbClr val="FFFFFF"/>
                </a:solidFill>
                <a:latin typeface="Raleway"/>
              </a:rPr>
              <a:t>NEUROETHICS FOUNDATION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24502" y="2615110"/>
            <a:ext cx="17638996" cy="2458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8"/>
              </a:lnSpc>
            </a:pPr>
            <a:r>
              <a:rPr lang="en-US" b="true" sz="9600" i="false">
                <a:solidFill>
                  <a:srgbClr val="FFFFFF"/>
                </a:solidFill>
                <a:latin typeface="Raleway"/>
              </a:rPr>
              <a:t>CREATING </a:t>
            </a:r>
          </a:p>
          <a:p>
            <a:pPr algn="ctr">
              <a:lnSpc>
                <a:spcPts val="9408"/>
              </a:lnSpc>
            </a:pPr>
            <a:r>
              <a:rPr lang="en-US" b="true" sz="9600" i="false">
                <a:solidFill>
                  <a:srgbClr val="FFFFFF"/>
                </a:solidFill>
                <a:latin typeface="Raleway"/>
              </a:rPr>
              <a:t>POST-DARWINIAN LIFE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50324" y="5401094"/>
            <a:ext cx="8587353" cy="2115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8"/>
              </a:lnSpc>
            </a:pPr>
            <a:r>
              <a:rPr lang="en-US" b="false" sz="4048" i="true" spc="242">
                <a:solidFill>
                  <a:srgbClr val="FFFFFF"/>
                </a:solidFill>
                <a:latin typeface="Raleway"/>
              </a:rPr>
              <a:t>Could two small genetic tweaks get rid of most of the world’s physical and mental pain?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4502" y="8086157"/>
            <a:ext cx="17543379" cy="821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7"/>
              </a:lnSpc>
            </a:pPr>
            <a:r>
              <a:rPr lang="en-US" b="true" sz="5600" i="false" spc="560">
                <a:solidFill>
                  <a:srgbClr val="FFFFFF"/>
                </a:solidFill>
                <a:latin typeface="Raleway"/>
              </a:rPr>
              <a:t>DAVID PEARCE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6465" t="13157" r="5075" b="12158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08598" y="2862637"/>
            <a:ext cx="14270804" cy="4561726"/>
            <a:chOff x="0" y="0"/>
            <a:chExt cx="19027739" cy="608230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9027739" cy="2833189"/>
              <a:chOff x="0" y="0"/>
              <a:chExt cx="17597493" cy="2620228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7597493" cy="2620228"/>
              </a:xfrm>
              <a:custGeom>
                <a:avLst/>
                <a:gdLst/>
                <a:ahLst/>
                <a:cxnLst/>
                <a:rect r="r" b="b" t="t" l="l"/>
                <a:pathLst>
                  <a:path h="2620228" w="17597493">
                    <a:moveTo>
                      <a:pt x="0" y="0"/>
                    </a:moveTo>
                    <a:lnTo>
                      <a:pt x="0" y="2620228"/>
                    </a:lnTo>
                    <a:lnTo>
                      <a:pt x="17597493" y="2620228"/>
                    </a:lnTo>
                    <a:lnTo>
                      <a:pt x="17597493" y="0"/>
                    </a:lnTo>
                    <a:lnTo>
                      <a:pt x="0" y="0"/>
                    </a:lnTo>
                    <a:close/>
                    <a:moveTo>
                      <a:pt x="17536533" y="2559268"/>
                    </a:moveTo>
                    <a:lnTo>
                      <a:pt x="59690" y="2559268"/>
                    </a:lnTo>
                    <a:lnTo>
                      <a:pt x="59690" y="59690"/>
                    </a:lnTo>
                    <a:lnTo>
                      <a:pt x="17536533" y="59690"/>
                    </a:lnTo>
                    <a:lnTo>
                      <a:pt x="17536533" y="2559268"/>
                    </a:lnTo>
                    <a:close/>
                  </a:path>
                </a:pathLst>
              </a:custGeom>
              <a:solidFill>
                <a:srgbClr val="FFFFFF">
                  <a:alpha val="19607"/>
                </a:srgbClr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682800" y="635544"/>
              <a:ext cx="17662139" cy="1543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b="true" sz="7500" i="false" spc="225">
                  <a:solidFill>
                    <a:srgbClr val="FFFFFF"/>
                  </a:solidFill>
                  <a:latin typeface="Raleway"/>
                </a:rPr>
                <a:t>GOAL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304944" y="3578496"/>
              <a:ext cx="18417852" cy="2503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b="false" sz="3600" i="false" spc="324">
                  <a:solidFill>
                    <a:srgbClr val="FFFFFF"/>
                  </a:solidFill>
                  <a:latin typeface="Raleway"/>
                </a:rPr>
                <a:t>All prospective parents should be offered genetic screening, counselling and access to CRISPR genome-editing for happy, healthy babies.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13781" r="0" b="5137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7578" y="1006265"/>
            <a:ext cx="16112844" cy="8274470"/>
            <a:chOff x="0" y="0"/>
            <a:chExt cx="19868933" cy="1020334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9868933" cy="10203344"/>
            </a:xfrm>
            <a:custGeom>
              <a:avLst/>
              <a:gdLst/>
              <a:ahLst/>
              <a:cxnLst/>
              <a:rect r="r" b="b" t="t" l="l"/>
              <a:pathLst>
                <a:path h="10203344" w="19868933">
                  <a:moveTo>
                    <a:pt x="0" y="0"/>
                  </a:moveTo>
                  <a:lnTo>
                    <a:pt x="0" y="10203344"/>
                  </a:lnTo>
                  <a:lnTo>
                    <a:pt x="19868933" y="10203344"/>
                  </a:lnTo>
                  <a:lnTo>
                    <a:pt x="19868933" y="0"/>
                  </a:lnTo>
                  <a:lnTo>
                    <a:pt x="0" y="0"/>
                  </a:lnTo>
                  <a:close/>
                  <a:moveTo>
                    <a:pt x="19807972" y="10142384"/>
                  </a:moveTo>
                  <a:lnTo>
                    <a:pt x="59690" y="10142384"/>
                  </a:lnTo>
                  <a:lnTo>
                    <a:pt x="59690" y="59690"/>
                  </a:lnTo>
                  <a:lnTo>
                    <a:pt x="19807972" y="59690"/>
                  </a:lnTo>
                  <a:lnTo>
                    <a:pt x="19807972" y="10142384"/>
                  </a:lnTo>
                  <a:close/>
                </a:path>
              </a:pathLst>
            </a:custGeom>
            <a:solidFill>
              <a:srgbClr val="FFFFFF">
                <a:alpha val="19607"/>
              </a:srgbClr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9119505" y="1052512"/>
            <a:ext cx="48990" cy="8181975"/>
          </a:xfrm>
          <a:prstGeom prst="rect">
            <a:avLst/>
          </a:prstGeom>
          <a:solidFill>
            <a:srgbClr val="FFFFFF">
              <a:alpha val="19607"/>
            </a:srgbClr>
          </a:solidFill>
        </p:spPr>
      </p:sp>
      <p:sp>
        <p:nvSpPr>
          <p:cNvPr name="TextBox 5" id="5"/>
          <p:cNvSpPr txBox="true"/>
          <p:nvPr/>
        </p:nvSpPr>
        <p:spPr>
          <a:xfrm rot="0">
            <a:off x="1838838" y="1100011"/>
            <a:ext cx="14723341" cy="1702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b="true" sz="5600" i="false" spc="560">
                <a:solidFill>
                  <a:srgbClr val="FFFFFF"/>
                </a:solidFill>
                <a:latin typeface="Raleway"/>
              </a:rPr>
              <a:t>RISKS OF HUMAN GENETIC EXPERIMENTATION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95263" y="3286956"/>
            <a:ext cx="6048483" cy="548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8821"/>
          <a:stretch>
            <a:fillRect/>
          </a:stretch>
        </p:blipFill>
        <p:spPr>
          <a:xfrm flipH="false" flipV="false" rot="0">
            <a:off x="4647525" y="3608689"/>
            <a:ext cx="4288335" cy="535624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5096" r="0" b="18003"/>
          <a:stretch>
            <a:fillRect/>
          </a:stretch>
        </p:blipFill>
        <p:spPr>
          <a:xfrm flipH="false" flipV="false" rot="0">
            <a:off x="9358088" y="3611820"/>
            <a:ext cx="4331377" cy="53531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3973" t="11418" r="4622" b="8558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08598" y="2910897"/>
            <a:ext cx="14270804" cy="2124891"/>
            <a:chOff x="0" y="0"/>
            <a:chExt cx="17597493" cy="262022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7597493" cy="2620228"/>
            </a:xfrm>
            <a:custGeom>
              <a:avLst/>
              <a:gdLst/>
              <a:ahLst/>
              <a:cxnLst/>
              <a:rect r="r" b="b" t="t" l="l"/>
              <a:pathLst>
                <a:path h="2620228" w="17597493">
                  <a:moveTo>
                    <a:pt x="0" y="0"/>
                  </a:moveTo>
                  <a:lnTo>
                    <a:pt x="0" y="2620228"/>
                  </a:lnTo>
                  <a:lnTo>
                    <a:pt x="17597493" y="2620228"/>
                  </a:lnTo>
                  <a:lnTo>
                    <a:pt x="17597493" y="0"/>
                  </a:lnTo>
                  <a:lnTo>
                    <a:pt x="0" y="0"/>
                  </a:lnTo>
                  <a:close/>
                  <a:moveTo>
                    <a:pt x="17536533" y="2559268"/>
                  </a:moveTo>
                  <a:lnTo>
                    <a:pt x="59690" y="2559268"/>
                  </a:lnTo>
                  <a:lnTo>
                    <a:pt x="59690" y="59690"/>
                  </a:lnTo>
                  <a:lnTo>
                    <a:pt x="17536533" y="59690"/>
                  </a:lnTo>
                  <a:lnTo>
                    <a:pt x="17536533" y="2559268"/>
                  </a:lnTo>
                  <a:close/>
                </a:path>
              </a:pathLst>
            </a:custGeom>
            <a:solidFill>
              <a:srgbClr val="FFFFFF">
                <a:alpha val="19607"/>
              </a:srgbClr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520698" y="3382793"/>
            <a:ext cx="13246604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b="true" sz="7500" i="false" spc="225">
                <a:solidFill>
                  <a:srgbClr val="FFFFFF"/>
                </a:solidFill>
                <a:latin typeface="Raleway"/>
              </a:rPr>
              <a:t>TRANSHUMANISM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260950" y="5519527"/>
            <a:ext cx="13813389" cy="1201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false" sz="3400" i="false" spc="306">
                <a:solidFill>
                  <a:srgbClr val="FFFFFF"/>
                </a:solidFill>
                <a:latin typeface="Raleway"/>
              </a:rPr>
              <a:t>Towards a “Triple S” Civilisation of </a:t>
            </a:r>
          </a:p>
          <a:p>
            <a:pPr algn="ctr">
              <a:lnSpc>
                <a:spcPts val="4759"/>
              </a:lnSpc>
            </a:pPr>
            <a:r>
              <a:rPr lang="en-US" b="true" sz="3400" i="false" spc="306">
                <a:solidFill>
                  <a:srgbClr val="FFFFFF"/>
                </a:solidFill>
                <a:latin typeface="Raleway"/>
              </a:rPr>
              <a:t>Superhappiness, Superlongevity and Superintelligence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137314" y="8154196"/>
            <a:ext cx="3430428" cy="1468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b="false" sz="2800" i="false" spc="252">
                <a:solidFill>
                  <a:srgbClr val="FFFFFF"/>
                </a:solidFill>
                <a:latin typeface="Raleway"/>
              </a:rPr>
              <a:t>abolitionist.com</a:t>
            </a:r>
          </a:p>
          <a:p>
            <a:pPr algn="r">
              <a:lnSpc>
                <a:spcPts val="3919"/>
              </a:lnSpc>
            </a:pPr>
            <a:r>
              <a:rPr lang="en-US" sz="2800" i="false" spc="252">
                <a:solidFill>
                  <a:srgbClr val="FFFFFF"/>
                </a:solidFill>
                <a:latin typeface="Raleway"/>
              </a:rPr>
              <a:t>hu</a:t>
            </a:r>
            <a:r>
              <a:rPr lang="en-US" b="false" sz="2800" i="false" spc="252">
                <a:solidFill>
                  <a:srgbClr val="FFFFFF"/>
                </a:solidFill>
                <a:latin typeface="Raleway"/>
              </a:rPr>
              <a:t>m</a:t>
            </a:r>
            <a:r>
              <a:rPr lang="en-US" sz="2800" i="false" spc="252">
                <a:solidFill>
                  <a:srgbClr val="FFFFFF"/>
                </a:solidFill>
                <a:latin typeface="Raleway"/>
              </a:rPr>
              <a:t>an</a:t>
            </a:r>
            <a:r>
              <a:rPr lang="en-US" b="false" sz="2800" i="false" spc="252">
                <a:solidFill>
                  <a:srgbClr val="FFFFFF"/>
                </a:solidFill>
                <a:latin typeface="Raleway"/>
              </a:rPr>
              <a:t>ity</a:t>
            </a:r>
            <a:r>
              <a:rPr lang="en-US" sz="2800" i="false" spc="252">
                <a:solidFill>
                  <a:srgbClr val="FFFFFF"/>
                </a:solidFill>
                <a:latin typeface="Raleway"/>
              </a:rPr>
              <a:t>pl</a:t>
            </a:r>
            <a:r>
              <a:rPr lang="en-US" b="false" sz="2800" i="false" spc="252">
                <a:solidFill>
                  <a:srgbClr val="FFFFFF"/>
                </a:solidFill>
                <a:latin typeface="Raleway"/>
              </a:rPr>
              <a:t>us.</a:t>
            </a:r>
            <a:r>
              <a:rPr lang="en-US" sz="2800" i="false" spc="252">
                <a:solidFill>
                  <a:srgbClr val="FFFFFF"/>
                </a:solidFill>
                <a:latin typeface="Raleway"/>
              </a:rPr>
              <a:t>o</a:t>
            </a:r>
            <a:r>
              <a:rPr lang="en-US" b="false" sz="2800" i="false" spc="252">
                <a:solidFill>
                  <a:srgbClr val="FFFFFF"/>
                </a:solidFill>
                <a:latin typeface="Raleway"/>
              </a:rPr>
              <a:t>r</a:t>
            </a:r>
            <a:r>
              <a:rPr lang="en-US" sz="2800" i="false" spc="252">
                <a:solidFill>
                  <a:srgbClr val="FFFFFF"/>
                </a:solidFill>
                <a:latin typeface="Raleway"/>
              </a:rPr>
              <a:t>g</a:t>
            </a:r>
          </a:p>
          <a:p>
            <a:pPr algn="r">
              <a:lnSpc>
                <a:spcPts val="3919"/>
              </a:lnSpc>
            </a:pPr>
            <a:r>
              <a:rPr lang="en-US" sz="2800" i="false" spc="252">
                <a:solidFill>
                  <a:srgbClr val="FFFFFF"/>
                </a:solidFill>
                <a:latin typeface="Raleway"/>
              </a:rPr>
              <a:t>neur</a:t>
            </a:r>
            <a:r>
              <a:rPr lang="en-US" b="false" sz="2800" i="false" spc="252">
                <a:solidFill>
                  <a:srgbClr val="FFFFFF"/>
                </a:solidFill>
                <a:latin typeface="Raleway"/>
              </a:rPr>
              <a:t>o</a:t>
            </a:r>
            <a:r>
              <a:rPr lang="en-US" sz="2800" i="false" spc="252">
                <a:solidFill>
                  <a:srgbClr val="FFFFFF"/>
                </a:solidFill>
                <a:latin typeface="Raleway"/>
              </a:rPr>
              <a:t>e</a:t>
            </a:r>
            <a:r>
              <a:rPr lang="en-US" b="false" sz="2800" i="false" spc="252">
                <a:solidFill>
                  <a:srgbClr val="FFFFFF"/>
                </a:solidFill>
                <a:latin typeface="Raleway"/>
              </a:rPr>
              <a:t>th</a:t>
            </a:r>
            <a:r>
              <a:rPr lang="en-US" sz="2800" i="false" spc="252">
                <a:solidFill>
                  <a:srgbClr val="FFFFFF"/>
                </a:solidFill>
                <a:latin typeface="Raleway"/>
              </a:rPr>
              <a:t>ic</a:t>
            </a:r>
            <a:r>
              <a:rPr lang="en-US" b="false" sz="2800" i="false" spc="252">
                <a:solidFill>
                  <a:srgbClr val="FFFFFF"/>
                </a:solidFill>
                <a:latin typeface="Raleway"/>
              </a:rPr>
              <a:t>s.com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4445757" y="1028700"/>
            <a:ext cx="2813543" cy="10169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905" t="6361" r="0" b="3915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-34015"/>
            <a:ext cx="13141641" cy="1035503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-501689" y="1028700"/>
            <a:ext cx="12693577" cy="9910263"/>
            <a:chOff x="0" y="0"/>
            <a:chExt cx="15652596" cy="12220459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5652595" cy="12220459"/>
            </a:xfrm>
            <a:custGeom>
              <a:avLst/>
              <a:gdLst/>
              <a:ahLst/>
              <a:cxnLst/>
              <a:rect r="r" b="b" t="t" l="l"/>
              <a:pathLst>
                <a:path h="12220459" w="15652595">
                  <a:moveTo>
                    <a:pt x="0" y="0"/>
                  </a:moveTo>
                  <a:lnTo>
                    <a:pt x="0" y="12220459"/>
                  </a:lnTo>
                  <a:lnTo>
                    <a:pt x="15652595" y="12220459"/>
                  </a:lnTo>
                  <a:lnTo>
                    <a:pt x="15652595" y="0"/>
                  </a:lnTo>
                  <a:lnTo>
                    <a:pt x="0" y="0"/>
                  </a:lnTo>
                  <a:close/>
                  <a:moveTo>
                    <a:pt x="15591636" y="12159499"/>
                  </a:moveTo>
                  <a:lnTo>
                    <a:pt x="59690" y="12159499"/>
                  </a:lnTo>
                  <a:lnTo>
                    <a:pt x="59690" y="59690"/>
                  </a:lnTo>
                  <a:lnTo>
                    <a:pt x="15591636" y="59690"/>
                  </a:lnTo>
                  <a:lnTo>
                    <a:pt x="15591636" y="12159499"/>
                  </a:lnTo>
                  <a:close/>
                </a:path>
              </a:pathLst>
            </a:custGeom>
            <a:solidFill>
              <a:srgbClr val="4F1964">
                <a:alpha val="19607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95690" y="2602857"/>
            <a:ext cx="9194120" cy="6076148"/>
            <a:chOff x="0" y="0"/>
            <a:chExt cx="12258827" cy="810153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9050"/>
              <a:ext cx="12258823" cy="3067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b="true" sz="7500" i="false" spc="225">
                  <a:solidFill>
                    <a:srgbClr val="4F1964"/>
                  </a:solidFill>
                  <a:latin typeface="Raleway"/>
                </a:rPr>
                <a:t>Human Genetic Experimentation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5133259"/>
              <a:ext cx="12258827" cy="2968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b="false" sz="3000" i="false" spc="30">
                  <a:solidFill>
                    <a:srgbClr val="4F1964"/>
                  </a:solidFill>
                  <a:latin typeface="Raleway"/>
                </a:rPr>
                <a:t>Is it ethical to create children who will suffer a terrible genetic disease (aging), multiple intellectual handicaps, and terrible mental and physical pain?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F19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90000"/>
          </a:blip>
          <a:srcRect l="14472" t="0" r="14472" b="0"/>
          <a:stretch>
            <a:fillRect/>
          </a:stretch>
        </p:blipFill>
        <p:spPr>
          <a:xfrm flipH="false" flipV="false" rot="0">
            <a:off x="8182331" y="-189880"/>
            <a:ext cx="10105669" cy="1066676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59239" y="2863361"/>
            <a:ext cx="8177904" cy="4560277"/>
            <a:chOff x="0" y="0"/>
            <a:chExt cx="10084267" cy="562333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0084267" cy="5623330"/>
            </a:xfrm>
            <a:custGeom>
              <a:avLst/>
              <a:gdLst/>
              <a:ahLst/>
              <a:cxnLst/>
              <a:rect r="r" b="b" t="t" l="l"/>
              <a:pathLst>
                <a:path h="5623330" w="10084267">
                  <a:moveTo>
                    <a:pt x="0" y="0"/>
                  </a:moveTo>
                  <a:lnTo>
                    <a:pt x="0" y="5623330"/>
                  </a:lnTo>
                  <a:lnTo>
                    <a:pt x="10084267" y="5623330"/>
                  </a:lnTo>
                  <a:lnTo>
                    <a:pt x="10084267" y="0"/>
                  </a:lnTo>
                  <a:lnTo>
                    <a:pt x="0" y="0"/>
                  </a:lnTo>
                  <a:close/>
                  <a:moveTo>
                    <a:pt x="10023307" y="5562370"/>
                  </a:moveTo>
                  <a:lnTo>
                    <a:pt x="59690" y="5562370"/>
                  </a:lnTo>
                  <a:lnTo>
                    <a:pt x="59690" y="59690"/>
                  </a:lnTo>
                  <a:lnTo>
                    <a:pt x="10023307" y="59690"/>
                  </a:lnTo>
                  <a:lnTo>
                    <a:pt x="10023307" y="5562370"/>
                  </a:lnTo>
                  <a:close/>
                </a:path>
              </a:pathLst>
            </a:custGeom>
            <a:solidFill>
              <a:srgbClr val="FFFFFF">
                <a:alpha val="19607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793855" y="4147397"/>
            <a:ext cx="7193398" cy="1820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b="true" sz="5600" i="false" spc="56">
                <a:solidFill>
                  <a:srgbClr val="FFFFFF"/>
                </a:solidFill>
                <a:latin typeface="Raleway"/>
              </a:rPr>
              <a:t>Yes.</a:t>
            </a:r>
            <a:r>
              <a:rPr lang="en-US" b="false" sz="5600" i="false" spc="56">
                <a:solidFill>
                  <a:srgbClr val="FFFFFF"/>
                </a:solidFill>
                <a:latin typeface="Raleway"/>
              </a:rPr>
              <a:t> </a:t>
            </a:r>
          </a:p>
          <a:p>
            <a:pPr>
              <a:lnSpc>
                <a:spcPts val="6300"/>
              </a:lnSpc>
            </a:pPr>
            <a:r>
              <a:rPr lang="en-US" b="false" sz="4200" i="false" spc="42">
                <a:solidFill>
                  <a:srgbClr val="FFFFFF"/>
                </a:solidFill>
                <a:latin typeface="Raleway"/>
              </a:rPr>
              <a:t>Life is wonderful!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-34015"/>
            <a:ext cx="13141641" cy="1035503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-501689" y="1028700"/>
            <a:ext cx="12693577" cy="9910263"/>
            <a:chOff x="0" y="0"/>
            <a:chExt cx="15652596" cy="12220459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5652595" cy="12220459"/>
            </a:xfrm>
            <a:custGeom>
              <a:avLst/>
              <a:gdLst/>
              <a:ahLst/>
              <a:cxnLst/>
              <a:rect r="r" b="b" t="t" l="l"/>
              <a:pathLst>
                <a:path h="12220459" w="15652595">
                  <a:moveTo>
                    <a:pt x="0" y="0"/>
                  </a:moveTo>
                  <a:lnTo>
                    <a:pt x="0" y="12220459"/>
                  </a:lnTo>
                  <a:lnTo>
                    <a:pt x="15652595" y="12220459"/>
                  </a:lnTo>
                  <a:lnTo>
                    <a:pt x="15652595" y="0"/>
                  </a:lnTo>
                  <a:lnTo>
                    <a:pt x="0" y="0"/>
                  </a:lnTo>
                  <a:close/>
                  <a:moveTo>
                    <a:pt x="15591636" y="12159499"/>
                  </a:moveTo>
                  <a:lnTo>
                    <a:pt x="59690" y="12159499"/>
                  </a:lnTo>
                  <a:lnTo>
                    <a:pt x="59690" y="59690"/>
                  </a:lnTo>
                  <a:lnTo>
                    <a:pt x="15591636" y="59690"/>
                  </a:lnTo>
                  <a:lnTo>
                    <a:pt x="15591636" y="12159499"/>
                  </a:lnTo>
                  <a:close/>
                </a:path>
              </a:pathLst>
            </a:custGeom>
            <a:solidFill>
              <a:srgbClr val="4F1964">
                <a:alpha val="19607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48040" y="3454494"/>
            <a:ext cx="9194120" cy="3927927"/>
            <a:chOff x="0" y="0"/>
            <a:chExt cx="12258827" cy="523723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9050"/>
              <a:ext cx="12258827" cy="23219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60"/>
                </a:lnSpc>
              </a:pPr>
              <a:r>
                <a:rPr lang="en-US" b="true" sz="3800" i="false" spc="380">
                  <a:solidFill>
                    <a:srgbClr val="4F1964"/>
                  </a:solidFill>
                  <a:latin typeface="Raleway"/>
                </a:rPr>
                <a:t>TIME FOR A MORATORIUM ON RECKLESS GENETIC EXPERIMENTS?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025319"/>
              <a:ext cx="12258827" cy="221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b="false" sz="3000" i="false" spc="30">
                  <a:solidFill>
                    <a:srgbClr val="4F1964"/>
                  </a:solidFill>
                  <a:latin typeface="Raleway"/>
                </a:rPr>
                <a:t>Antinatalism won’t solve the problem of suffering. Staying child-free - or adopting - imposes selection pressure in favour of baby-making.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41919" y="1028700"/>
            <a:ext cx="19371837" cy="8831043"/>
            <a:chOff x="0" y="0"/>
            <a:chExt cx="23887635" cy="1088966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3887635" cy="10889660"/>
            </a:xfrm>
            <a:custGeom>
              <a:avLst/>
              <a:gdLst/>
              <a:ahLst/>
              <a:cxnLst/>
              <a:rect r="r" b="b" t="t" l="l"/>
              <a:pathLst>
                <a:path h="10889660" w="23887635">
                  <a:moveTo>
                    <a:pt x="0" y="0"/>
                  </a:moveTo>
                  <a:lnTo>
                    <a:pt x="0" y="10889660"/>
                  </a:lnTo>
                  <a:lnTo>
                    <a:pt x="23887635" y="10889660"/>
                  </a:lnTo>
                  <a:lnTo>
                    <a:pt x="23887635" y="0"/>
                  </a:lnTo>
                  <a:lnTo>
                    <a:pt x="0" y="0"/>
                  </a:lnTo>
                  <a:close/>
                  <a:moveTo>
                    <a:pt x="23826674" y="10828700"/>
                  </a:moveTo>
                  <a:lnTo>
                    <a:pt x="59690" y="10828700"/>
                  </a:lnTo>
                  <a:lnTo>
                    <a:pt x="59690" y="59690"/>
                  </a:lnTo>
                  <a:lnTo>
                    <a:pt x="23826674" y="59690"/>
                  </a:lnTo>
                  <a:lnTo>
                    <a:pt x="23826674" y="10828700"/>
                  </a:lnTo>
                  <a:close/>
                </a:path>
              </a:pathLst>
            </a:custGeom>
            <a:solidFill>
              <a:srgbClr val="4F1964">
                <a:alpha val="19607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0"/>
            <a:ext cx="7530505" cy="5357917"/>
            <a:chOff x="0" y="0"/>
            <a:chExt cx="10040673" cy="7143889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10040673" cy="7143889"/>
            </a:xfrm>
            <a:prstGeom prst="rect">
              <a:avLst/>
            </a:prstGeom>
            <a:solidFill>
              <a:srgbClr val="4F1964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629055" y="4773686"/>
              <a:ext cx="8782563" cy="1543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b="true" sz="7500" i="false" spc="225">
                  <a:solidFill>
                    <a:srgbClr val="FFFFFF"/>
                  </a:solidFill>
                  <a:latin typeface="Raleway"/>
                </a:rPr>
                <a:t>He Jiankui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30979" y="5823430"/>
            <a:ext cx="7550454" cy="3703560"/>
            <a:chOff x="0" y="0"/>
            <a:chExt cx="10067272" cy="493808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9525"/>
              <a:ext cx="10067272" cy="2267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b="true" sz="2800" i="false" spc="280">
                  <a:solidFill>
                    <a:srgbClr val="4F1964"/>
                  </a:solidFill>
                  <a:latin typeface="Raleway"/>
                </a:rPr>
                <a:t>Used CRISPR </a:t>
              </a:r>
            </a:p>
            <a:p>
              <a:pPr>
                <a:lnSpc>
                  <a:spcPts val="3360"/>
                </a:lnSpc>
              </a:pPr>
              <a:r>
                <a:rPr lang="en-US" b="true" sz="2800" i="false" spc="280">
                  <a:solidFill>
                    <a:srgbClr val="4F1964"/>
                  </a:solidFill>
                  <a:latin typeface="Raleway"/>
                </a:rPr>
                <a:t>gene-editing technology to tweak the DNA of human embryos during in vitro fertilization.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726164"/>
              <a:ext cx="10067272" cy="221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b="false" sz="3000" i="false" spc="30">
                  <a:solidFill>
                    <a:srgbClr val="4F1964"/>
                  </a:solidFill>
                  <a:latin typeface="Raleway"/>
                </a:rPr>
                <a:t>"This experiment is monstrous.”</a:t>
              </a:r>
            </a:p>
            <a:p>
              <a:pPr>
                <a:lnSpc>
                  <a:spcPts val="4500"/>
                </a:lnSpc>
              </a:pPr>
              <a:r>
                <a:rPr lang="en-US" b="false" sz="3000" i="false" spc="30">
                  <a:solidFill>
                    <a:srgbClr val="4F1964"/>
                  </a:solidFill>
                  <a:latin typeface="Raleway"/>
                </a:rPr>
                <a:t>(Julian Savulescu, Medical Ethicist, University of Oxford)</a:t>
              </a: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303127" y="2514173"/>
            <a:ext cx="5956173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41919" y="1028700"/>
            <a:ext cx="19371837" cy="8831043"/>
            <a:chOff x="0" y="0"/>
            <a:chExt cx="23887635" cy="1088966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3887635" cy="10889660"/>
            </a:xfrm>
            <a:custGeom>
              <a:avLst/>
              <a:gdLst/>
              <a:ahLst/>
              <a:cxnLst/>
              <a:rect r="r" b="b" t="t" l="l"/>
              <a:pathLst>
                <a:path h="10889660" w="23887635">
                  <a:moveTo>
                    <a:pt x="0" y="0"/>
                  </a:moveTo>
                  <a:lnTo>
                    <a:pt x="0" y="10889660"/>
                  </a:lnTo>
                  <a:lnTo>
                    <a:pt x="23887635" y="10889660"/>
                  </a:lnTo>
                  <a:lnTo>
                    <a:pt x="23887635" y="0"/>
                  </a:lnTo>
                  <a:lnTo>
                    <a:pt x="0" y="0"/>
                  </a:lnTo>
                  <a:close/>
                  <a:moveTo>
                    <a:pt x="23826674" y="10828700"/>
                  </a:moveTo>
                  <a:lnTo>
                    <a:pt x="59690" y="10828700"/>
                  </a:lnTo>
                  <a:lnTo>
                    <a:pt x="59690" y="59690"/>
                  </a:lnTo>
                  <a:lnTo>
                    <a:pt x="23826674" y="59690"/>
                  </a:lnTo>
                  <a:lnTo>
                    <a:pt x="23826674" y="10828700"/>
                  </a:lnTo>
                  <a:close/>
                </a:path>
              </a:pathLst>
            </a:custGeom>
            <a:solidFill>
              <a:srgbClr val="4F1964">
                <a:alpha val="19607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0"/>
            <a:ext cx="7530505" cy="5357917"/>
            <a:chOff x="0" y="0"/>
            <a:chExt cx="10040673" cy="7143889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10040673" cy="7143889"/>
            </a:xfrm>
            <a:prstGeom prst="rect">
              <a:avLst/>
            </a:prstGeom>
            <a:solidFill>
              <a:srgbClr val="4F1964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629055" y="4773686"/>
              <a:ext cx="8782563" cy="1543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b="true" sz="7500" i="false" spc="225">
                  <a:solidFill>
                    <a:srgbClr val="FFFFFF"/>
                  </a:solidFill>
                  <a:latin typeface="Raleway"/>
                </a:rPr>
                <a:t>Jo Cameron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431673" y="4923003"/>
            <a:ext cx="6741001" cy="193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3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431673" y="5503504"/>
            <a:ext cx="9178406" cy="4069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62280" indent="-231140" lvl="1">
              <a:lnSpc>
                <a:spcPts val="5600"/>
              </a:lnSpc>
              <a:buFont typeface="Arial"/>
              <a:buChar char="•"/>
            </a:pPr>
            <a:r>
              <a:rPr lang="en-US" sz="2800">
                <a:solidFill>
                  <a:srgbClr val="4F1964"/>
                </a:solidFill>
                <a:latin typeface="Raleway"/>
              </a:rPr>
              <a:t>72 year old vegan</a:t>
            </a:r>
          </a:p>
          <a:p>
            <a:pPr algn="l" marL="462280" indent="-231140" lvl="1">
              <a:lnSpc>
                <a:spcPts val="5600"/>
              </a:lnSpc>
              <a:buFont typeface="Arial"/>
              <a:buChar char="•"/>
            </a:pPr>
            <a:r>
              <a:rPr lang="en-US" sz="2800">
                <a:solidFill>
                  <a:srgbClr val="4F1964"/>
                </a:solidFill>
                <a:latin typeface="Raleway"/>
              </a:rPr>
              <a:t>Retired school teacher</a:t>
            </a:r>
          </a:p>
          <a:p>
            <a:pPr algn="l" marL="462280" indent="-231140" lvl="1">
              <a:lnSpc>
                <a:spcPts val="5600"/>
              </a:lnSpc>
              <a:buFont typeface="Arial"/>
              <a:buChar char="•"/>
            </a:pPr>
            <a:r>
              <a:rPr lang="en-US" sz="2800">
                <a:solidFill>
                  <a:srgbClr val="4F1964"/>
                </a:solidFill>
                <a:latin typeface="Raleway"/>
              </a:rPr>
              <a:t>Experiences almost no physical or mental pain</a:t>
            </a:r>
          </a:p>
          <a:p>
            <a:pPr algn="l" marL="462280" indent="-231140" lvl="1">
              <a:lnSpc>
                <a:spcPts val="5600"/>
              </a:lnSpc>
              <a:buFont typeface="Arial"/>
              <a:buChar char="•"/>
            </a:pPr>
            <a:r>
              <a:rPr lang="en-US" sz="2800">
                <a:solidFill>
                  <a:srgbClr val="4F1964"/>
                </a:solidFill>
                <a:latin typeface="Raleway"/>
              </a:rPr>
              <a:t>Childbirth "felt like a tickle"</a:t>
            </a:r>
          </a:p>
          <a:p>
            <a:pPr algn="l" marL="462280" indent="-231140" lvl="1">
              <a:lnSpc>
                <a:spcPts val="5600"/>
              </a:lnSpc>
              <a:buFont typeface="Arial"/>
              <a:buChar char="•"/>
            </a:pPr>
            <a:r>
              <a:rPr lang="en-US" sz="2800">
                <a:solidFill>
                  <a:srgbClr val="4F1964"/>
                </a:solidFill>
                <a:latin typeface="Raleway"/>
              </a:rPr>
              <a:t>Chronic mild euphoria</a:t>
            </a:r>
          </a:p>
          <a:p>
            <a:pPr algn="l" marL="462280" indent="-231140" lvl="1">
              <a:lnSpc>
                <a:spcPts val="5600"/>
              </a:lnSpc>
              <a:buFont typeface="Arial"/>
              <a:buChar char="•"/>
            </a:pPr>
            <a:r>
              <a:rPr lang="en-US" sz="2800">
                <a:solidFill>
                  <a:srgbClr val="4F1964"/>
                </a:solidFill>
                <a:latin typeface="Raleway"/>
              </a:rPr>
              <a:t>Information-sensitive gradients of well-being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31420" t="0" r="19323" b="0"/>
          <a:stretch>
            <a:fillRect/>
          </a:stretch>
        </p:blipFill>
        <p:spPr>
          <a:xfrm flipH="false" flipV="false" rot="0">
            <a:off x="11633216" y="2057400"/>
            <a:ext cx="5626084" cy="82296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9144000" y="176327"/>
            <a:ext cx="9754171" cy="631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b="true" sz="2800">
                <a:solidFill>
                  <a:srgbClr val="4F1964"/>
                </a:solidFill>
                <a:latin typeface="Raleway"/>
              </a:rPr>
              <a:t>FAAH and the newly-discovered FAAH-out gene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7535" y="1028700"/>
            <a:ext cx="9651535" cy="4741523"/>
            <a:chOff x="0" y="0"/>
            <a:chExt cx="12868714" cy="632203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2868714" cy="6322031"/>
              <a:chOff x="0" y="0"/>
              <a:chExt cx="11901419" cy="5846827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1901419" cy="5846826"/>
              </a:xfrm>
              <a:custGeom>
                <a:avLst/>
                <a:gdLst/>
                <a:ahLst/>
                <a:cxnLst/>
                <a:rect r="r" b="b" t="t" l="l"/>
                <a:pathLst>
                  <a:path h="5846826" w="11901419">
                    <a:moveTo>
                      <a:pt x="0" y="0"/>
                    </a:moveTo>
                    <a:lnTo>
                      <a:pt x="0" y="5846826"/>
                    </a:lnTo>
                    <a:lnTo>
                      <a:pt x="11901419" y="5846826"/>
                    </a:lnTo>
                    <a:lnTo>
                      <a:pt x="11901419" y="0"/>
                    </a:lnTo>
                    <a:lnTo>
                      <a:pt x="0" y="0"/>
                    </a:lnTo>
                    <a:close/>
                    <a:moveTo>
                      <a:pt x="11840459" y="5785867"/>
                    </a:moveTo>
                    <a:lnTo>
                      <a:pt x="59690" y="5785867"/>
                    </a:lnTo>
                    <a:lnTo>
                      <a:pt x="59690" y="59690"/>
                    </a:lnTo>
                    <a:lnTo>
                      <a:pt x="11840459" y="59690"/>
                    </a:lnTo>
                    <a:lnTo>
                      <a:pt x="11840459" y="5785867"/>
                    </a:lnTo>
                    <a:close/>
                  </a:path>
                </a:pathLst>
              </a:custGeom>
              <a:solidFill>
                <a:srgbClr val="4F1964">
                  <a:alpha val="19607"/>
                </a:srgbClr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1618906" y="855965"/>
              <a:ext cx="10445122" cy="4591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b="true" sz="7500" i="false" spc="225">
                  <a:solidFill>
                    <a:srgbClr val="4F1964"/>
                  </a:solidFill>
                  <a:latin typeface="Raleway"/>
                </a:rPr>
                <a:t>FAAH and FAAH-OUT genes</a:t>
              </a:r>
            </a:p>
          </p:txBody>
        </p:sp>
      </p:grpSp>
      <p:sp>
        <p:nvSpPr>
          <p:cNvPr name="AutoShape 6" id="6"/>
          <p:cNvSpPr/>
          <p:nvPr/>
        </p:nvSpPr>
        <p:spPr>
          <a:xfrm rot="0">
            <a:off x="10040525" y="-147371"/>
            <a:ext cx="8368160" cy="10581743"/>
          </a:xfrm>
          <a:prstGeom prst="rect">
            <a:avLst/>
          </a:prstGeom>
          <a:solidFill>
            <a:srgbClr val="4F1964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10416261" y="871293"/>
            <a:ext cx="7871739" cy="8288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5300" indent="-247650" lvl="1">
              <a:lnSpc>
                <a:spcPts val="6660"/>
              </a:lnSpc>
              <a:buFont typeface="Arial"/>
              <a:buChar char="•"/>
            </a:pPr>
            <a:r>
              <a:rPr lang="en-US" b="false" sz="3000" i="false" spc="30">
                <a:solidFill>
                  <a:srgbClr val="FFFFFF"/>
                </a:solidFill>
                <a:latin typeface="Raleway"/>
              </a:rPr>
              <a:t>Absence or underactivity of the FAAH gene is associated with reduced pain-sensation.</a:t>
            </a:r>
          </a:p>
          <a:p>
            <a:pPr marL="495300" indent="-247650" lvl="1">
              <a:lnSpc>
                <a:spcPts val="6660"/>
              </a:lnSpc>
              <a:buFont typeface="Arial"/>
              <a:buChar char="•"/>
            </a:pPr>
            <a:r>
              <a:rPr lang="en-US" b="false" sz="3000" i="false" spc="30">
                <a:solidFill>
                  <a:srgbClr val="FFFFFF"/>
                </a:solidFill>
                <a:latin typeface="Raleway"/>
              </a:rPr>
              <a:t>Accelerated wound-healing</a:t>
            </a:r>
          </a:p>
          <a:p>
            <a:pPr marL="495300" indent="-247650" lvl="1">
              <a:lnSpc>
                <a:spcPts val="6660"/>
              </a:lnSpc>
              <a:buFont typeface="Arial"/>
              <a:buChar char="•"/>
            </a:pPr>
            <a:r>
              <a:rPr lang="en-US" b="false" sz="3000" i="false" spc="30">
                <a:solidFill>
                  <a:srgbClr val="FFFFFF"/>
                </a:solidFill>
                <a:latin typeface="Raleway"/>
              </a:rPr>
              <a:t>Rapid extinction of fearful memories</a:t>
            </a:r>
          </a:p>
          <a:p>
            <a:pPr marL="495300" indent="-247650" lvl="1">
              <a:lnSpc>
                <a:spcPts val="6660"/>
              </a:lnSpc>
              <a:buFont typeface="Arial"/>
              <a:buChar char="•"/>
            </a:pPr>
            <a:r>
              <a:rPr lang="en-US" b="false" sz="3000" i="false" spc="30">
                <a:solidFill>
                  <a:srgbClr val="FFFFFF"/>
                </a:solidFill>
                <a:latin typeface="Raleway"/>
              </a:rPr>
              <a:t>Reduced anxiety</a:t>
            </a:r>
          </a:p>
          <a:p>
            <a:pPr marL="495300" indent="-247650" lvl="1">
              <a:lnSpc>
                <a:spcPts val="6660"/>
              </a:lnSpc>
              <a:buFont typeface="Arial"/>
              <a:buChar char="•"/>
            </a:pPr>
            <a:r>
              <a:rPr lang="en-US" b="false" sz="3000" i="false" spc="30">
                <a:solidFill>
                  <a:srgbClr val="FFFFFF"/>
                </a:solidFill>
                <a:latin typeface="Raleway"/>
              </a:rPr>
              <a:t>High hedonic set-point</a:t>
            </a:r>
          </a:p>
          <a:p>
            <a:pPr marL="495300" indent="-247650" lvl="1">
              <a:lnSpc>
                <a:spcPts val="6660"/>
              </a:lnSpc>
              <a:buFont typeface="Arial"/>
              <a:buChar char="•"/>
            </a:pPr>
            <a:r>
              <a:rPr lang="en-US" b="false" sz="3000" i="false" spc="30">
                <a:solidFill>
                  <a:srgbClr val="FFFFFF"/>
                </a:solidFill>
                <a:latin typeface="Raleway"/>
              </a:rPr>
              <a:t>Lifelong happy mood</a:t>
            </a:r>
          </a:p>
          <a:p>
            <a:pPr marL="495300" indent="-247650" lvl="1">
              <a:lnSpc>
                <a:spcPts val="6660"/>
              </a:lnSpc>
              <a:buFont typeface="Arial"/>
              <a:buChar char="•"/>
            </a:pPr>
            <a:r>
              <a:rPr lang="en-US" b="false" sz="3000" i="false" spc="30">
                <a:solidFill>
                  <a:srgbClr val="FFFFFF"/>
                </a:solidFill>
                <a:latin typeface="Raleway"/>
              </a:rPr>
              <a:t>Delayed aging </a:t>
            </a:r>
          </a:p>
          <a:p>
            <a:pPr marL="495300" indent="-247650" lvl="1">
              <a:lnSpc>
                <a:spcPts val="6660"/>
              </a:lnSpc>
              <a:buFont typeface="Arial"/>
              <a:buChar char="•"/>
            </a:pPr>
            <a:r>
              <a:rPr lang="en-US" b="false" sz="3000" i="false" spc="30">
                <a:solidFill>
                  <a:srgbClr val="FFFFFF"/>
                </a:solidFill>
                <a:latin typeface="Raleway"/>
              </a:rPr>
              <a:t>Anandamide increases neurogenesis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4049" y="6172273"/>
            <a:ext cx="7748827" cy="552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b="true" sz="3200" i="false" spc="192">
                <a:solidFill>
                  <a:srgbClr val="4F1964"/>
                </a:solidFill>
                <a:latin typeface="Raleway"/>
              </a:rPr>
              <a:t>Fatty acid amide hydrolase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4049" y="7206141"/>
            <a:ext cx="7748827" cy="168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b="false" sz="3200" i="false" spc="192">
                <a:solidFill>
                  <a:srgbClr val="4F1964"/>
                </a:solidFill>
                <a:latin typeface="Raleway"/>
              </a:rPr>
              <a:t>The FAAH enzyme breaks down anandamide (Sanskrit for "joy, bliss, or happiness")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F19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30000"/>
          </a:blip>
          <a:srcRect l="0" t="13817" r="0" b="13817"/>
          <a:stretch>
            <a:fillRect/>
          </a:stretch>
        </p:blipFill>
        <p:spPr>
          <a:xfrm flipH="false" flipV="false" rot="0">
            <a:off x="-538625" y="-237125"/>
            <a:ext cx="20359546" cy="10313323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008598" y="3180137"/>
            <a:ext cx="14270804" cy="3926726"/>
            <a:chOff x="0" y="0"/>
            <a:chExt cx="19027739" cy="523563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9027739" cy="2833189"/>
              <a:chOff x="0" y="0"/>
              <a:chExt cx="17597493" cy="2620228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0" y="0"/>
                <a:ext cx="17597493" cy="2620228"/>
              </a:xfrm>
              <a:custGeom>
                <a:avLst/>
                <a:gdLst/>
                <a:ahLst/>
                <a:cxnLst/>
                <a:rect r="r" b="b" t="t" l="l"/>
                <a:pathLst>
                  <a:path h="2620228" w="17597493">
                    <a:moveTo>
                      <a:pt x="0" y="0"/>
                    </a:moveTo>
                    <a:lnTo>
                      <a:pt x="0" y="2620228"/>
                    </a:lnTo>
                    <a:lnTo>
                      <a:pt x="17597493" y="2620228"/>
                    </a:lnTo>
                    <a:lnTo>
                      <a:pt x="17597493" y="0"/>
                    </a:lnTo>
                    <a:lnTo>
                      <a:pt x="0" y="0"/>
                    </a:lnTo>
                    <a:close/>
                    <a:moveTo>
                      <a:pt x="17536533" y="2559268"/>
                    </a:moveTo>
                    <a:lnTo>
                      <a:pt x="59690" y="2559268"/>
                    </a:lnTo>
                    <a:lnTo>
                      <a:pt x="59690" y="59690"/>
                    </a:lnTo>
                    <a:lnTo>
                      <a:pt x="17536533" y="59690"/>
                    </a:lnTo>
                    <a:lnTo>
                      <a:pt x="17536533" y="2559268"/>
                    </a:lnTo>
                    <a:close/>
                  </a:path>
                </a:pathLst>
              </a:custGeom>
              <a:solidFill>
                <a:srgbClr val="FFFFFF">
                  <a:alpha val="19607"/>
                </a:srgbClr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682800" y="635544"/>
              <a:ext cx="17662139" cy="1543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b="true" sz="7500" i="false" spc="225">
                  <a:solidFill>
                    <a:srgbClr val="FFFFFF"/>
                  </a:solidFill>
                  <a:latin typeface="Raleway"/>
                </a:rPr>
                <a:t>PROPOSAL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304944" y="3578496"/>
              <a:ext cx="18417852" cy="16571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b="false" sz="3600" i="false" spc="324">
                  <a:solidFill>
                    <a:srgbClr val="FFFFFF"/>
                  </a:solidFill>
                  <a:latin typeface="Raleway"/>
                </a:rPr>
                <a:t>Large well-controlled clinical trials of CRISPR babies with FAAH and FAAH-OUT mutations.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DADe8rkPMQA</dc:identifier>
  <dcterms:modified xsi:type="dcterms:W3CDTF">2011-08-01T06:04:30Z</dcterms:modified>
  <cp:revision>1</cp:revision>
  <dc:title>CREATING POST-DARWINIAN LIFE</dc:title>
</cp:coreProperties>
</file>